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451" r:id="rId3"/>
    <p:sldId id="449" r:id="rId4"/>
    <p:sldId id="450" r:id="rId5"/>
    <p:sldId id="260" r:id="rId6"/>
    <p:sldId id="257" r:id="rId7"/>
    <p:sldId id="259" r:id="rId8"/>
    <p:sldId id="452" r:id="rId9"/>
    <p:sldId id="320" r:id="rId10"/>
    <p:sldId id="345" r:id="rId11"/>
    <p:sldId id="346" r:id="rId12"/>
    <p:sldId id="347" r:id="rId13"/>
    <p:sldId id="349" r:id="rId14"/>
    <p:sldId id="350" r:id="rId15"/>
    <p:sldId id="45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51" d="100"/>
          <a:sy n="151" d="100"/>
        </p:scale>
        <p:origin x="62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278C4-CED7-3343-9C25-EB46A6186A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470B7D-AF57-1094-74E3-CA08418BEF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D3F30-896B-51D5-354A-877F7F92B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F1B41-FEFC-4E87-A634-E004ACB747EC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4B852-3EA1-1199-9B8A-674DDD1E3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3A41C1-CC8E-66AB-D10A-19D9777EA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17B52-E2DE-462B-B1FB-E1E01C6C6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260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58C8C-2A86-45A0-FDE0-E267C1E29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F079DC-941E-2ABB-CC3A-4BCCBCD94E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A2956B-5E2D-FD3F-D5E2-0E9E7C902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F1B41-FEFC-4E87-A634-E004ACB747EC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36DCF-F62F-2548-B1EB-5BB2807B8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FDB28-800B-D882-5427-9795A46EC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17B52-E2DE-462B-B1FB-E1E01C6C6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906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0A9032-101B-D2A1-94E2-BE5CFC6076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F7793E-7693-ACB9-7234-DEFDEB240F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6AF021-F39B-1A13-797F-E87FB2507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F1B41-FEFC-4E87-A634-E004ACB747EC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E88414-E2B1-2482-6A1D-87202F6B7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EDB2A-9991-9533-F6EB-53BED230C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17B52-E2DE-462B-B1FB-E1E01C6C6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493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7EF57-8B16-A087-5A86-9591FECEA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7A621-05CF-7A5F-54DA-9056AFEAF9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2F5869-4F56-5860-D76D-7A28B7006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F1B41-FEFC-4E87-A634-E004ACB747EC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7CCE92-1680-6038-0935-0E9D0043E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BAE9E-28E6-C42E-8F55-4E3943D89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17B52-E2DE-462B-B1FB-E1E01C6C6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798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C9659-C228-53C3-C7AE-592777B59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15CD70-43C9-B610-75F4-0030A65812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993DA2-18F5-BB78-DE40-AB495E4D1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F1B41-FEFC-4E87-A634-E004ACB747EC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FAB8B9-E9F4-5AB3-B844-BA189144B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259BAF-83D2-EA5D-1C69-0E9D7C311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17B52-E2DE-462B-B1FB-E1E01C6C6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1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EA3F6-0FCC-F071-E7E0-B8B4799C3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7F33B-98F0-5701-6D51-1E139ABCE5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41FD3E-5081-9446-D20B-37AC6E1BB2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1C985A-9BAE-D6FA-BCAE-51D6BE9D2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F1B41-FEFC-4E87-A634-E004ACB747EC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699FE-9046-5A3B-D245-0F994C911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F11A7A-F7A3-3E38-C28D-A6F099380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17B52-E2DE-462B-B1FB-E1E01C6C6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40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7A467-A88A-8AE4-B923-9F113E1DA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62AA49-6B38-B55A-783B-91D94A211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1CA3A8-9843-9974-C510-1C568AA937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F0545E-9506-9511-8610-04232E942F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EA077E-5194-D391-5778-45183F1151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26748C-2C2E-F515-7E2B-AA34B0F9C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F1B41-FEFC-4E87-A634-E004ACB747EC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E4AD61-0C7B-DB41-91C6-3D86E9DB8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EE4CBA-66F5-8140-A6F8-C6DC42728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17B52-E2DE-462B-B1FB-E1E01C6C6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714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5DD98-8EAD-EE5F-AE70-8F210B64E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37E1BE-92BC-F022-027E-F7D841366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F1B41-FEFC-4E87-A634-E004ACB747EC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4E511C-ADC0-8F2A-E94D-A4F6D61E5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8D635F-F009-862F-E493-D4A894343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17B52-E2DE-462B-B1FB-E1E01C6C6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687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3C1750-2330-95FD-021F-10FCCF9E0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F1B41-FEFC-4E87-A634-E004ACB747EC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830412-BE90-1AEC-B339-3181D87C9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73BCE6-E353-8775-AEE5-3CA57894B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17B52-E2DE-462B-B1FB-E1E01C6C6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018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F77E4-6FD7-2F7F-7BAA-7E97210B3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A0937-B732-362B-E68B-97D2BA1B9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1C68F7-3A2D-A23D-6DDF-88F95A863B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4B0FC2-A538-E80B-2751-60C772288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F1B41-FEFC-4E87-A634-E004ACB747EC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CFFBB6-D1FB-BEE7-5143-6EA24C4DE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311C02-188F-C1B3-DDE8-8F98F7E58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17B52-E2DE-462B-B1FB-E1E01C6C6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785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C578A-C4B2-5EEA-4331-06B2325F8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64251E-A2ED-AFC0-9B2E-BF469E6514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4FB0CB-7373-6E0D-1173-39FA37E5C1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FC46B-6003-94BF-9461-1C95DE131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F1B41-FEFC-4E87-A634-E004ACB747EC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5E5E09-DE92-1FCA-51B8-191E2EDDE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4CBF93-5ADB-19E7-7F3F-04851521A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17B52-E2DE-462B-B1FB-E1E01C6C6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265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ADAE50-8117-0CE1-1D20-66BD5FE5D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256791-3A37-232B-DFD7-2C732D3C17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BAF9CF-3EFC-5A37-1050-DB2679982A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0DF1B41-FEFC-4E87-A634-E004ACB747EC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C8580-758D-1C03-132F-C579BC1F6C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0B8725-CA4E-ACE6-F976-8A0EF2CC09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B517B52-E2DE-462B-B1FB-E1E01C6C6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89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E0030-08DA-C11E-403B-9BDABFE737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APOE genomics’ observation in Glioblastoma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DDADB9-AEB3-EC7A-33D0-26A0DF7E9E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9550" y="3963988"/>
            <a:ext cx="9144000" cy="83661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Lijun Cheng report</a:t>
            </a:r>
          </a:p>
          <a:p>
            <a:r>
              <a:rPr lang="en-US" dirty="0"/>
              <a:t>08/12/2025</a:t>
            </a:r>
          </a:p>
        </p:txBody>
      </p:sp>
    </p:spTree>
    <p:extLst>
      <p:ext uri="{BB962C8B-B14F-4D97-AF65-F5344CB8AC3E}">
        <p14:creationId xmlns:p14="http://schemas.microsoft.com/office/powerpoint/2010/main" val="42504919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89CA1C-424E-C8E2-1F43-E6A06E1D5D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2DE5222-AB98-546C-D0D2-82375E6BC316}"/>
              </a:ext>
            </a:extLst>
          </p:cNvPr>
          <p:cNvSpPr txBox="1"/>
          <p:nvPr/>
        </p:nvSpPr>
        <p:spPr>
          <a:xfrm>
            <a:off x="0" y="92920"/>
            <a:ext cx="1802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70C0"/>
                </a:solidFill>
              </a:rPr>
              <a:t>Hippocampus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77A020-45C9-AA2A-8EC3-EE98D290C48A}"/>
              </a:ext>
            </a:extLst>
          </p:cNvPr>
          <p:cNvSpPr txBox="1"/>
          <p:nvPr/>
        </p:nvSpPr>
        <p:spPr>
          <a:xfrm>
            <a:off x="449375" y="487791"/>
            <a:ext cx="112932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🧬 01. GO:1902991 — Regulation of Amyloid Precursor Protein Catabolic Process</a:t>
            </a:r>
            <a:r>
              <a:rPr lang="zh-CN" altLang="en-US" dirty="0"/>
              <a:t>淀粉样蛋白前体分解代谢过程的调控</a:t>
            </a:r>
            <a:endParaRPr lang="en-US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7DA0E2D-FE5E-CA07-06A0-AC759BE780F6}"/>
              </a:ext>
            </a:extLst>
          </p:cNvPr>
          <p:cNvSpPr txBox="1"/>
          <p:nvPr/>
        </p:nvSpPr>
        <p:spPr>
          <a:xfrm>
            <a:off x="700086" y="1159661"/>
            <a:ext cx="6319023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/>
              <a:t>🔬 分子功能和机制背景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/>
              <a:t>APP </a:t>
            </a:r>
            <a:r>
              <a:rPr lang="zh-CN" altLang="en-US" sz="1600" dirty="0"/>
              <a:t>分解代谢是指淀粉样蛋白前体被水解成各种片段的过程。该过程受到严格调控，不同蛋白水解途径之间的平衡决定了是否产生神经毒性的淀粉样</a:t>
            </a:r>
            <a:r>
              <a:rPr lang="en-US" altLang="zh-CN" sz="1600" dirty="0"/>
              <a:t>β</a:t>
            </a:r>
            <a:r>
              <a:rPr lang="zh-CN" altLang="en-US" sz="1600" dirty="0"/>
              <a:t>蛋白 </a:t>
            </a:r>
            <a:r>
              <a:rPr lang="en-US" altLang="zh-CN" sz="1600" dirty="0"/>
              <a:t>(Aβ)</a:t>
            </a:r>
            <a:r>
              <a:rPr lang="zh-CN" altLang="en-US" sz="1600" dirty="0"/>
              <a:t>。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zh-CN" altLang="en-US" sz="1600" dirty="0"/>
              <a:t>🔁 </a:t>
            </a:r>
            <a:r>
              <a:rPr lang="en-US" altLang="zh-CN" sz="1600" dirty="0"/>
              <a:t>APP </a:t>
            </a:r>
            <a:r>
              <a:rPr lang="zh-CN" altLang="en-US" sz="1600" dirty="0"/>
              <a:t>分解代谢途径主要有两条：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zh-CN" altLang="en-US" sz="1600" dirty="0"/>
              <a:t>✳️ </a:t>
            </a:r>
            <a:r>
              <a:rPr lang="en-US" altLang="zh-CN" sz="1600" dirty="0"/>
              <a:t>1. </a:t>
            </a:r>
            <a:r>
              <a:rPr lang="zh-CN" altLang="en-US" sz="1600" dirty="0"/>
              <a:t>非淀粉样变性途径（保护性）</a:t>
            </a:r>
            <a:endParaRPr lang="en-US" altLang="zh-CN" sz="1600" dirty="0"/>
          </a:p>
          <a:p>
            <a:r>
              <a:rPr lang="en-US" altLang="zh-CN" sz="1600" dirty="0"/>
              <a:t>• α-</a:t>
            </a:r>
            <a:r>
              <a:rPr lang="zh-CN" altLang="en-US" sz="1600" dirty="0"/>
              <a:t>分泌酶在 </a:t>
            </a:r>
            <a:r>
              <a:rPr lang="en-US" altLang="zh-CN" sz="1600" dirty="0"/>
              <a:t>Aβ </a:t>
            </a:r>
            <a:r>
              <a:rPr lang="zh-CN" altLang="en-US" sz="1600" dirty="0"/>
              <a:t>区域内裂解 </a:t>
            </a:r>
            <a:r>
              <a:rPr lang="en-US" altLang="zh-CN" sz="1600" dirty="0"/>
              <a:t>APP → </a:t>
            </a:r>
            <a:r>
              <a:rPr lang="zh-CN" altLang="en-US" sz="1600" dirty="0"/>
              <a:t>阻止 </a:t>
            </a:r>
            <a:r>
              <a:rPr lang="en-US" altLang="zh-CN" sz="1600" dirty="0"/>
              <a:t>Aβ </a:t>
            </a:r>
            <a:r>
              <a:rPr lang="zh-CN" altLang="en-US" sz="1600" dirty="0"/>
              <a:t>形成。</a:t>
            </a:r>
            <a:endParaRPr lang="en-US" altLang="zh-CN" sz="1600" dirty="0"/>
          </a:p>
          <a:p>
            <a:r>
              <a:rPr lang="en-US" altLang="zh-CN" sz="1600" dirty="0"/>
              <a:t>• </a:t>
            </a:r>
            <a:r>
              <a:rPr lang="zh-CN" altLang="en-US" sz="1600" dirty="0"/>
              <a:t>生成可溶性 </a:t>
            </a:r>
            <a:r>
              <a:rPr lang="en-US" altLang="zh-CN" sz="1600" dirty="0"/>
              <a:t>APP-α (</a:t>
            </a:r>
            <a:r>
              <a:rPr lang="en-US" altLang="zh-CN" sz="1600" dirty="0" err="1"/>
              <a:t>sAPP</a:t>
            </a:r>
            <a:r>
              <a:rPr lang="en-US" altLang="zh-CN" sz="1600" dirty="0"/>
              <a:t>α) </a:t>
            </a:r>
            <a:r>
              <a:rPr lang="zh-CN" altLang="en-US" sz="1600" dirty="0"/>
              <a:t>和 </a:t>
            </a:r>
            <a:r>
              <a:rPr lang="en-US" altLang="zh-CN" sz="1600" dirty="0"/>
              <a:t>C </a:t>
            </a:r>
            <a:r>
              <a:rPr lang="zh-CN" altLang="en-US" sz="1600" dirty="0"/>
              <a:t>末端片段 </a:t>
            </a:r>
            <a:r>
              <a:rPr lang="en-US" altLang="zh-CN" sz="1600" dirty="0"/>
              <a:t>(CTF-α)</a:t>
            </a:r>
            <a:r>
              <a:rPr lang="zh-CN" altLang="en-US" sz="1600" dirty="0"/>
              <a:t>。</a:t>
            </a:r>
            <a:endParaRPr lang="en-US" altLang="zh-CN" sz="1600" dirty="0"/>
          </a:p>
          <a:p>
            <a:r>
              <a:rPr lang="en-US" altLang="zh-CN" sz="1600" dirty="0"/>
              <a:t>• </a:t>
            </a:r>
            <a:r>
              <a:rPr lang="zh-CN" altLang="en-US" sz="1600" dirty="0"/>
              <a:t>进一步被 </a:t>
            </a:r>
            <a:r>
              <a:rPr lang="en-US" altLang="zh-CN" sz="1600" dirty="0"/>
              <a:t>γ-</a:t>
            </a:r>
            <a:r>
              <a:rPr lang="zh-CN" altLang="en-US" sz="1600" dirty="0"/>
              <a:t>分泌酶裂解 → 释放 </a:t>
            </a:r>
            <a:r>
              <a:rPr lang="en-US" altLang="zh-CN" sz="1600" dirty="0"/>
              <a:t>p3 </a:t>
            </a:r>
            <a:r>
              <a:rPr lang="zh-CN" altLang="en-US" sz="1600" dirty="0"/>
              <a:t>肽（无毒）。</a:t>
            </a:r>
            <a:endParaRPr lang="en-US" altLang="zh-CN" sz="1600" dirty="0"/>
          </a:p>
          <a:p>
            <a:r>
              <a:rPr lang="zh-CN" altLang="en-US" sz="1600" dirty="0"/>
              <a:t>➡️ 调节该途径可减少 </a:t>
            </a:r>
            <a:r>
              <a:rPr lang="en-US" altLang="zh-CN" sz="1600" dirty="0"/>
              <a:t>Aβ </a:t>
            </a:r>
            <a:r>
              <a:rPr lang="zh-CN" altLang="en-US" sz="1600" dirty="0"/>
              <a:t>负担并促进神经保护。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zh-CN" altLang="en-US" sz="1600" dirty="0"/>
              <a:t>✳️ </a:t>
            </a:r>
            <a:r>
              <a:rPr lang="en-US" altLang="zh-CN" sz="1600" dirty="0"/>
              <a:t>2. </a:t>
            </a:r>
            <a:r>
              <a:rPr lang="zh-CN" altLang="en-US" sz="1600" dirty="0"/>
              <a:t>淀粉样变性途径（病理学）</a:t>
            </a:r>
            <a:endParaRPr lang="en-US" altLang="zh-CN" sz="1600" dirty="0"/>
          </a:p>
          <a:p>
            <a:r>
              <a:rPr lang="en-US" altLang="zh-CN" sz="1600" dirty="0"/>
              <a:t>• β-</a:t>
            </a:r>
            <a:r>
              <a:rPr lang="zh-CN" altLang="en-US" sz="1600" dirty="0"/>
              <a:t>分泌酶 </a:t>
            </a:r>
            <a:r>
              <a:rPr lang="en-US" altLang="zh-CN" sz="1600" dirty="0"/>
              <a:t>(BACE1) </a:t>
            </a:r>
            <a:r>
              <a:rPr lang="zh-CN" altLang="en-US" sz="1600" dirty="0"/>
              <a:t>裂解 </a:t>
            </a:r>
            <a:r>
              <a:rPr lang="en-US" altLang="zh-CN" sz="1600" dirty="0"/>
              <a:t>APP → </a:t>
            </a:r>
            <a:r>
              <a:rPr lang="zh-CN" altLang="en-US" sz="1600" dirty="0"/>
              <a:t>形成可溶性 </a:t>
            </a:r>
            <a:r>
              <a:rPr lang="en-US" altLang="zh-CN" sz="1600" dirty="0"/>
              <a:t>APP-β (</a:t>
            </a:r>
            <a:r>
              <a:rPr lang="en-US" altLang="zh-CN" sz="1600" dirty="0" err="1"/>
              <a:t>sAPP</a:t>
            </a:r>
            <a:r>
              <a:rPr lang="en-US" altLang="zh-CN" sz="1600" dirty="0"/>
              <a:t>β) </a:t>
            </a:r>
            <a:r>
              <a:rPr lang="zh-CN" altLang="en-US" sz="1600" dirty="0"/>
              <a:t>和 </a:t>
            </a:r>
            <a:r>
              <a:rPr lang="en-US" altLang="zh-CN" sz="1600" dirty="0"/>
              <a:t>CTF-β</a:t>
            </a:r>
            <a:r>
              <a:rPr lang="zh-CN" altLang="en-US" sz="1600" dirty="0"/>
              <a:t>。</a:t>
            </a:r>
            <a:endParaRPr lang="en-US" altLang="zh-CN" sz="1600" dirty="0"/>
          </a:p>
          <a:p>
            <a:r>
              <a:rPr lang="en-US" altLang="zh-CN" sz="1600" dirty="0"/>
              <a:t>• γ-</a:t>
            </a:r>
            <a:r>
              <a:rPr lang="zh-CN" altLang="en-US" sz="1600" dirty="0"/>
              <a:t>分泌酶裂解 </a:t>
            </a:r>
            <a:r>
              <a:rPr lang="en-US" altLang="zh-CN" sz="1600" dirty="0"/>
              <a:t>CTF-β → </a:t>
            </a:r>
            <a:r>
              <a:rPr lang="zh-CN" altLang="en-US" sz="1600" dirty="0"/>
              <a:t>释放 </a:t>
            </a:r>
            <a:r>
              <a:rPr lang="en-US" altLang="zh-CN" sz="1600" dirty="0"/>
              <a:t>Aβ40/42 </a:t>
            </a:r>
            <a:r>
              <a:rPr lang="zh-CN" altLang="en-US" sz="1600" dirty="0"/>
              <a:t>肽。</a:t>
            </a:r>
            <a:endParaRPr lang="en-US" altLang="zh-CN" sz="1600" dirty="0"/>
          </a:p>
          <a:p>
            <a:r>
              <a:rPr lang="en-US" altLang="zh-CN" sz="1600" dirty="0"/>
              <a:t>o </a:t>
            </a:r>
            <a:r>
              <a:rPr lang="en-US" altLang="zh-CN" sz="1600" dirty="0">
                <a:solidFill>
                  <a:srgbClr val="FF0000"/>
                </a:solidFill>
              </a:rPr>
              <a:t>Aβ42 </a:t>
            </a:r>
            <a:r>
              <a:rPr lang="zh-CN" altLang="en-US" sz="1600" dirty="0">
                <a:solidFill>
                  <a:srgbClr val="FF0000"/>
                </a:solidFill>
              </a:rPr>
              <a:t>极易聚集，且具有神经毒性 </a:t>
            </a:r>
            <a:r>
              <a:rPr lang="en-US" altLang="zh-CN" sz="1600" dirty="0">
                <a:solidFill>
                  <a:srgbClr val="FF0000"/>
                </a:solidFill>
              </a:rPr>
              <a:t>(APOE)</a:t>
            </a:r>
            <a:r>
              <a:rPr lang="zh-CN" altLang="en-US" sz="1600" dirty="0">
                <a:solidFill>
                  <a:srgbClr val="FF0000"/>
                </a:solidFill>
              </a:rPr>
              <a:t>。</a:t>
            </a:r>
            <a:endParaRPr lang="en-US" altLang="zh-CN" sz="1600" dirty="0">
              <a:solidFill>
                <a:srgbClr val="FF0000"/>
              </a:solidFill>
            </a:endParaRPr>
          </a:p>
          <a:p>
            <a:endParaRPr lang="en-US" altLang="zh-CN" sz="1600" dirty="0"/>
          </a:p>
          <a:p>
            <a:r>
              <a:rPr lang="zh-CN" altLang="en-US" sz="1600" dirty="0"/>
              <a:t>➡️ 该途径的上调会通过 </a:t>
            </a:r>
            <a:r>
              <a:rPr lang="en-US" altLang="zh-CN" sz="1600" dirty="0"/>
              <a:t>Aβ </a:t>
            </a:r>
            <a:r>
              <a:rPr lang="zh-CN" altLang="en-US" sz="1600" dirty="0"/>
              <a:t>积聚、斑块形成和神经毒性导致阿尔茨海默病。</a:t>
            </a:r>
            <a:endParaRPr lang="en-US" sz="1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A7AE0C-9EBE-EC6E-2B62-DC4EB486B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2890" y="1991483"/>
            <a:ext cx="4786907" cy="390699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800A3B90-385D-6FDC-08DB-D2711D05CCC2}"/>
              </a:ext>
            </a:extLst>
          </p:cNvPr>
          <p:cNvSpPr/>
          <p:nvPr/>
        </p:nvSpPr>
        <p:spPr>
          <a:xfrm>
            <a:off x="6966857" y="2917958"/>
            <a:ext cx="182880" cy="148046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F8BBBD65-53EB-0798-DEEC-CD0BBA4C1413}"/>
              </a:ext>
            </a:extLst>
          </p:cNvPr>
          <p:cNvSpPr/>
          <p:nvPr/>
        </p:nvSpPr>
        <p:spPr>
          <a:xfrm>
            <a:off x="6960822" y="5177833"/>
            <a:ext cx="182880" cy="148046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5399692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C6664-5650-D293-8FAB-05DA82CCB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8686" y="1222376"/>
            <a:ext cx="4329793" cy="524782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⚙️ </a:t>
            </a:r>
            <a:r>
              <a:rPr lang="en-US" altLang="zh-CN" sz="2400" dirty="0"/>
              <a:t>APP </a:t>
            </a:r>
            <a:r>
              <a:rPr lang="zh-CN" altLang="en-US" sz="2400" dirty="0"/>
              <a:t>分解代谢的调控机制</a:t>
            </a:r>
            <a:endParaRPr lang="en-US" sz="24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CB55B29-E16F-4CD0-72FC-303AD8996794}"/>
              </a:ext>
            </a:extLst>
          </p:cNvPr>
          <p:cNvGraphicFramePr>
            <a:graphicFrameLocks noGrp="1"/>
          </p:cNvGraphicFramePr>
          <p:nvPr/>
        </p:nvGraphicFramePr>
        <p:xfrm>
          <a:off x="571500" y="1865942"/>
          <a:ext cx="6476407" cy="4767674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675308">
                  <a:extLst>
                    <a:ext uri="{9D8B030D-6E8A-4147-A177-3AD203B41FA5}">
                      <a16:colId xmlns:a16="http://schemas.microsoft.com/office/drawing/2014/main" val="1007733450"/>
                    </a:ext>
                  </a:extLst>
                </a:gridCol>
                <a:gridCol w="1925142">
                  <a:extLst>
                    <a:ext uri="{9D8B030D-6E8A-4147-A177-3AD203B41FA5}">
                      <a16:colId xmlns:a16="http://schemas.microsoft.com/office/drawing/2014/main" val="2696689140"/>
                    </a:ext>
                  </a:extLst>
                </a:gridCol>
                <a:gridCol w="2875957">
                  <a:extLst>
                    <a:ext uri="{9D8B030D-6E8A-4147-A177-3AD203B41FA5}">
                      <a16:colId xmlns:a16="http://schemas.microsoft.com/office/drawing/2014/main" val="701307044"/>
                    </a:ext>
                  </a:extLst>
                </a:gridCol>
              </a:tblGrid>
              <a:tr h="233029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Mechanism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Key Players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关键参与者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Function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extLst>
                  <a:ext uri="{0D108BD9-81ED-4DB2-BD59-A6C34878D82A}">
                    <a16:rowId xmlns:a16="http://schemas.microsoft.com/office/drawing/2014/main" val="2262058275"/>
                  </a:ext>
                </a:extLst>
              </a:tr>
              <a:tr h="65285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Enzyme activity regulation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功能酶活性调控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ADAM10</a:t>
                      </a: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(</a:t>
                      </a:r>
                      <a:r>
                        <a:rPr lang="el-GR" sz="1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α-</a:t>
                      </a: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secretase), </a:t>
                      </a: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BACE1</a:t>
                      </a: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(</a:t>
                      </a:r>
                      <a:r>
                        <a:rPr lang="el-GR" sz="1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β-</a:t>
                      </a: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secretase), </a:t>
                      </a: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PSEN1/PSEN2</a:t>
                      </a: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(</a:t>
                      </a:r>
                      <a:r>
                        <a:rPr lang="el-GR" sz="1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γ-</a:t>
                      </a: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secretase)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Control cleavage specificity and rate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控制裂解特异性和速率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extLst>
                  <a:ext uri="{0D108BD9-81ED-4DB2-BD59-A6C34878D82A}">
                    <a16:rowId xmlns:a16="http://schemas.microsoft.com/office/drawing/2014/main" val="1084121065"/>
                  </a:ext>
                </a:extLst>
              </a:tr>
              <a:tr h="108032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Trafficking and localization of APP</a:t>
                      </a:r>
                    </a:p>
                    <a:p>
                      <a:pPr algn="l" fontAlgn="ctr"/>
                      <a:endParaRPr lang="en-US" altLang="zh-CN" sz="1400" b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l" fontAlgn="ctr"/>
                      <a:r>
                        <a:rPr lang="en-US" altLang="zh-C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APP 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的运输和定位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SORL1</a:t>
                      </a: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LRP1</a:t>
                      </a: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RAB11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Determine whether APP is cleaved in endosomes, lysosomes, or at the membrane 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确定 </a:t>
                      </a:r>
                      <a:r>
                        <a:rPr lang="en-US" altLang="zh-C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APP 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是在内体、溶酶体还是膜上被裂解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extLst>
                  <a:ext uri="{0D108BD9-81ED-4DB2-BD59-A6C34878D82A}">
                    <a16:rowId xmlns:a16="http://schemas.microsoft.com/office/drawing/2014/main" val="2224832509"/>
                  </a:ext>
                </a:extLst>
              </a:tr>
              <a:tr h="86658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Phosphorylation of APP</a:t>
                      </a:r>
                    </a:p>
                    <a:p>
                      <a:pPr algn="l" fontAlgn="ctr"/>
                      <a:r>
                        <a:rPr lang="en-US" altLang="zh-C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APP 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的磷酸化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CDK5</a:t>
                      </a: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GSK3</a:t>
                      </a:r>
                      <a:r>
                        <a:rPr lang="el-GR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β</a:t>
                      </a:r>
                      <a:endParaRPr lang="el-GR" sz="14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Modulates APP's conformation and accessibility to secretases</a:t>
                      </a:r>
                    </a:p>
                    <a:p>
                      <a:pPr algn="l" fontAlgn="ctr"/>
                      <a:r>
                        <a:rPr lang="zh-CN" alt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调节 </a:t>
                      </a:r>
                      <a:r>
                        <a:rPr lang="en-US" altLang="zh-C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APP 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的构象和对分泌酶的可及性自噬和溶酶体降解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extLst>
                  <a:ext uri="{0D108BD9-81ED-4DB2-BD59-A6C34878D82A}">
                    <a16:rowId xmlns:a16="http://schemas.microsoft.com/office/drawing/2014/main" val="1264891563"/>
                  </a:ext>
                </a:extLst>
              </a:tr>
              <a:tr h="69602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Autophagy and lysosomal degradation</a:t>
                      </a:r>
                    </a:p>
                    <a:p>
                      <a:pPr algn="l" fontAlgn="ctr"/>
                      <a:r>
                        <a:rPr lang="zh-CN" alt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自噬和溶酶体降解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TFEB</a:t>
                      </a: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LAMP1</a:t>
                      </a: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CTSD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Regulate APP degradation vs. A</a:t>
                      </a:r>
                      <a:r>
                        <a:rPr lang="el-GR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β </a:t>
                      </a:r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accumulation 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调节 </a:t>
                      </a:r>
                      <a:r>
                        <a:rPr lang="en-US" altLang="zh-C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APP 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降解与 </a:t>
                      </a:r>
                      <a:r>
                        <a:rPr lang="en-US" altLang="zh-C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Aβ 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积累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extLst>
                  <a:ext uri="{0D108BD9-81ED-4DB2-BD59-A6C34878D82A}">
                    <a16:rowId xmlns:a16="http://schemas.microsoft.com/office/drawing/2014/main" val="754101812"/>
                  </a:ext>
                </a:extLst>
              </a:tr>
              <a:tr h="5243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ER stress and oxidative damage</a:t>
                      </a:r>
                    </a:p>
                    <a:p>
                      <a:pPr algn="l" fontAlgn="ctr"/>
                      <a:r>
                        <a:rPr lang="zh-CN" alt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内质网应激和氧化损伤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ATF4</a:t>
                      </a: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PERK</a:t>
                      </a: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ROS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Alter APP processing under cellular stress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改变细胞应激下的 </a:t>
                      </a:r>
                      <a:r>
                        <a:rPr lang="en-US" altLang="zh-CN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APP </a:t>
                      </a:r>
                      <a:r>
                        <a:rPr lang="zh-CN" alt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加工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extLst>
                  <a:ext uri="{0D108BD9-81ED-4DB2-BD59-A6C34878D82A}">
                    <a16:rowId xmlns:a16="http://schemas.microsoft.com/office/drawing/2014/main" val="78179821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235D1EB-681B-EDBB-BA71-9F86924C8D17}"/>
              </a:ext>
            </a:extLst>
          </p:cNvPr>
          <p:cNvSpPr txBox="1"/>
          <p:nvPr/>
        </p:nvSpPr>
        <p:spPr>
          <a:xfrm>
            <a:off x="449375" y="487791"/>
            <a:ext cx="112932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🧬 01. GO:1902991 — Regulation of Amyloid Precursor Protein Catabolic Process</a:t>
            </a:r>
            <a:r>
              <a:rPr lang="zh-CN" altLang="en-US" dirty="0"/>
              <a:t>淀粉样蛋白前体分解代谢过程的调控</a:t>
            </a:r>
            <a:endParaRPr lang="en-U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4AF5E32-384D-9C92-3C7D-AA4B7B4538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3850" y="2296283"/>
            <a:ext cx="4786907" cy="390699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C9D68E3-21FA-56AF-E80A-6556C76D0BE9}"/>
              </a:ext>
            </a:extLst>
          </p:cNvPr>
          <p:cNvSpPr txBox="1"/>
          <p:nvPr/>
        </p:nvSpPr>
        <p:spPr>
          <a:xfrm>
            <a:off x="0" y="92920"/>
            <a:ext cx="1802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70C0"/>
                </a:solidFill>
              </a:rPr>
              <a:t>Hippocampus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207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36427D-5738-4BA9-98BD-62D15CAAFA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69F3B-4A1F-98EC-CE63-48F4F21B4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6366" y="1615426"/>
            <a:ext cx="4329793" cy="524782"/>
          </a:xfrm>
        </p:spPr>
        <p:txBody>
          <a:bodyPr>
            <a:normAutofit fontScale="90000"/>
          </a:bodyPr>
          <a:lstStyle/>
          <a:p>
            <a:pPr algn="ctr"/>
            <a:r>
              <a:rPr lang="zh-CN" altLang="en-US" sz="2400" dirty="0"/>
              <a:t>⚙️ </a:t>
            </a:r>
            <a:r>
              <a:rPr lang="en-US" altLang="zh-CN" sz="2400" dirty="0"/>
              <a:t>APP </a:t>
            </a:r>
            <a:r>
              <a:rPr lang="zh-CN" altLang="en-US" sz="2400" dirty="0"/>
              <a:t>分解代谢的调控机制</a:t>
            </a:r>
            <a:br>
              <a:rPr lang="en-US" altLang="zh-CN" sz="2400" dirty="0"/>
            </a:br>
            <a:r>
              <a:rPr lang="en-US" sz="2400" dirty="0"/>
              <a:t>Genes Involved in Regulation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11099B-51D3-E92C-A734-190EA769E63A}"/>
              </a:ext>
            </a:extLst>
          </p:cNvPr>
          <p:cNvSpPr txBox="1"/>
          <p:nvPr/>
        </p:nvSpPr>
        <p:spPr>
          <a:xfrm>
            <a:off x="449375" y="487791"/>
            <a:ext cx="112932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🧬 01. GO:1902991 — Regulation of Amyloid Precursor Protein Catabolic Process</a:t>
            </a:r>
            <a:r>
              <a:rPr lang="zh-CN" altLang="en-US" dirty="0"/>
              <a:t>淀粉样蛋白前体分解代谢过程的调控</a:t>
            </a:r>
            <a:endParaRPr lang="en-U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7953A1-3139-B641-016E-6168B7C031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8637" y="2140208"/>
            <a:ext cx="4786907" cy="390699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132F3F-6F79-7B73-C465-C91021E4D276}"/>
              </a:ext>
            </a:extLst>
          </p:cNvPr>
          <p:cNvSpPr txBox="1"/>
          <p:nvPr/>
        </p:nvSpPr>
        <p:spPr>
          <a:xfrm>
            <a:off x="0" y="92920"/>
            <a:ext cx="1802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70C0"/>
                </a:solidFill>
              </a:rPr>
              <a:t>Hippocampus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AED61E5-2594-92D7-92F8-D5DBD843145F}"/>
              </a:ext>
            </a:extLst>
          </p:cNvPr>
          <p:cNvGraphicFramePr>
            <a:graphicFrameLocks noGrp="1"/>
          </p:cNvGraphicFramePr>
          <p:nvPr/>
        </p:nvGraphicFramePr>
        <p:xfrm>
          <a:off x="449375" y="2238002"/>
          <a:ext cx="7031288" cy="3646968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100751">
                  <a:extLst>
                    <a:ext uri="{9D8B030D-6E8A-4147-A177-3AD203B41FA5}">
                      <a16:colId xmlns:a16="http://schemas.microsoft.com/office/drawing/2014/main" val="569374602"/>
                    </a:ext>
                  </a:extLst>
                </a:gridCol>
                <a:gridCol w="3553097">
                  <a:extLst>
                    <a:ext uri="{9D8B030D-6E8A-4147-A177-3AD203B41FA5}">
                      <a16:colId xmlns:a16="http://schemas.microsoft.com/office/drawing/2014/main" val="845329227"/>
                    </a:ext>
                  </a:extLst>
                </a:gridCol>
                <a:gridCol w="2377440">
                  <a:extLst>
                    <a:ext uri="{9D8B030D-6E8A-4147-A177-3AD203B41FA5}">
                      <a16:colId xmlns:a16="http://schemas.microsoft.com/office/drawing/2014/main" val="2511358254"/>
                    </a:ext>
                  </a:extLst>
                </a:gridCol>
              </a:tblGrid>
              <a:tr h="37345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Role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dirty="0"/>
                        <a:t>基因作用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b"/>
                </a:tc>
                <a:extLst>
                  <a:ext uri="{0D108BD9-81ED-4DB2-BD59-A6C34878D82A}">
                    <a16:rowId xmlns:a16="http://schemas.microsoft.com/office/drawing/2014/main" val="2495034957"/>
                  </a:ext>
                </a:extLst>
              </a:tr>
              <a:tr h="1827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BACE1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β-secretase initiating amyloidogenic APP cleavage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dirty="0"/>
                        <a:t>β-</a:t>
                      </a:r>
                      <a:r>
                        <a:rPr lang="zh-CN" altLang="en-US" sz="1400" dirty="0"/>
                        <a:t>分泌酶启动淀粉样变性</a:t>
                      </a:r>
                      <a:r>
                        <a:rPr lang="en-US" altLang="zh-CN" sz="1400" dirty="0"/>
                        <a:t>APP</a:t>
                      </a:r>
                      <a:r>
                        <a:rPr lang="zh-CN" altLang="en-US" sz="1400" dirty="0"/>
                        <a:t>裂解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b"/>
                </a:tc>
                <a:extLst>
                  <a:ext uri="{0D108BD9-81ED-4DB2-BD59-A6C34878D82A}">
                    <a16:rowId xmlns:a16="http://schemas.microsoft.com/office/drawing/2014/main" val="919968555"/>
                  </a:ext>
                </a:extLst>
              </a:tr>
              <a:tr h="1827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ADAM10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l-GR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α-</a:t>
                      </a:r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secretase promoting non-amyloidogenic cleavage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dirty="0"/>
                        <a:t>ADAM10 α-</a:t>
                      </a:r>
                      <a:r>
                        <a:rPr lang="zh-CN" altLang="en-US" sz="1400" dirty="0"/>
                        <a:t>分泌酶促进非淀粉样变性裂解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b"/>
                </a:tc>
                <a:extLst>
                  <a:ext uri="{0D108BD9-81ED-4DB2-BD59-A6C34878D82A}">
                    <a16:rowId xmlns:a16="http://schemas.microsoft.com/office/drawing/2014/main" val="4151858657"/>
                  </a:ext>
                </a:extLst>
              </a:tr>
              <a:tr h="1827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PSEN1/PSEN2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l-GR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γ-</a:t>
                      </a:r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secretase subunits determining A</a:t>
                      </a:r>
                      <a:r>
                        <a:rPr lang="el-GR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β </a:t>
                      </a:r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species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dirty="0"/>
                        <a:t>γ-</a:t>
                      </a:r>
                      <a:r>
                        <a:rPr lang="zh-CN" altLang="en-US" sz="1400" dirty="0"/>
                        <a:t>分泌酶亚基决定</a:t>
                      </a:r>
                      <a:r>
                        <a:rPr lang="en-US" altLang="zh-CN" sz="1400" dirty="0"/>
                        <a:t>Aβ</a:t>
                      </a:r>
                      <a:r>
                        <a:rPr lang="zh-CN" altLang="en-US" sz="1400" dirty="0"/>
                        <a:t>种类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b"/>
                </a:tc>
                <a:extLst>
                  <a:ext uri="{0D108BD9-81ED-4DB2-BD59-A6C34878D82A}">
                    <a16:rowId xmlns:a16="http://schemas.microsoft.com/office/drawing/2014/main" val="1365459324"/>
                  </a:ext>
                </a:extLst>
              </a:tr>
              <a:tr h="1827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SORL1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Guides APP to non-amyloidogenic compartments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dirty="0"/>
                        <a:t>引导</a:t>
                      </a:r>
                      <a:r>
                        <a:rPr lang="en-US" altLang="zh-CN" sz="1400" dirty="0"/>
                        <a:t>APP</a:t>
                      </a:r>
                      <a:r>
                        <a:rPr lang="zh-CN" altLang="en-US" sz="1400" dirty="0"/>
                        <a:t>进入非淀粉样变性区室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b"/>
                </a:tc>
                <a:extLst>
                  <a:ext uri="{0D108BD9-81ED-4DB2-BD59-A6C34878D82A}">
                    <a16:rowId xmlns:a16="http://schemas.microsoft.com/office/drawing/2014/main" val="3725463302"/>
                  </a:ext>
                </a:extLst>
              </a:tr>
              <a:tr h="1827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GSK3B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Regulates APP phosphorylation and trafficking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dirty="0"/>
                        <a:t>调节</a:t>
                      </a:r>
                      <a:r>
                        <a:rPr lang="en-US" altLang="zh-CN" sz="1400" dirty="0"/>
                        <a:t>APP</a:t>
                      </a:r>
                      <a:r>
                        <a:rPr lang="zh-CN" altLang="en-US" sz="1400" dirty="0"/>
                        <a:t>磷酸化和运输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b"/>
                </a:tc>
                <a:extLst>
                  <a:ext uri="{0D108BD9-81ED-4DB2-BD59-A6C34878D82A}">
                    <a16:rowId xmlns:a16="http://schemas.microsoft.com/office/drawing/2014/main" val="1668468587"/>
                  </a:ext>
                </a:extLst>
              </a:tr>
              <a:tr h="1827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TFEB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Enhances lysosomal degradation of APP/Aβ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dirty="0"/>
                        <a:t>增强</a:t>
                      </a:r>
                      <a:r>
                        <a:rPr lang="en-US" altLang="zh-CN" sz="1400" dirty="0"/>
                        <a:t>APP/Aβ</a:t>
                      </a:r>
                      <a:r>
                        <a:rPr lang="zh-CN" altLang="en-US" sz="1400" dirty="0"/>
                        <a:t>的溶酶体降解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b"/>
                </a:tc>
                <a:extLst>
                  <a:ext uri="{0D108BD9-81ED-4DB2-BD59-A6C34878D82A}">
                    <a16:rowId xmlns:a16="http://schemas.microsoft.com/office/drawing/2014/main" val="1880802965"/>
                  </a:ext>
                </a:extLst>
              </a:tr>
              <a:tr h="1827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APOE</a:t>
                      </a:r>
                      <a:endParaRPr lang="en-US" sz="1400" b="1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Modulates Aβ clearance (especially APOE4 variant)</a:t>
                      </a:r>
                      <a:endParaRPr 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dirty="0">
                          <a:solidFill>
                            <a:srgbClr val="FF0000"/>
                          </a:solidFill>
                        </a:rPr>
                        <a:t>调节</a:t>
                      </a:r>
                      <a:r>
                        <a:rPr lang="en-US" altLang="zh-CN" sz="1400" dirty="0">
                          <a:solidFill>
                            <a:srgbClr val="FF0000"/>
                          </a:solidFill>
                        </a:rPr>
                        <a:t>Aβ</a:t>
                      </a:r>
                      <a:r>
                        <a:rPr lang="zh-CN" altLang="en-US" sz="1400" dirty="0">
                          <a:solidFill>
                            <a:srgbClr val="FF0000"/>
                          </a:solidFill>
                        </a:rPr>
                        <a:t>清除（尤其是</a:t>
                      </a:r>
                      <a:r>
                        <a:rPr lang="en-US" altLang="zh-CN" sz="1400" dirty="0">
                          <a:solidFill>
                            <a:srgbClr val="FF0000"/>
                          </a:solidFill>
                        </a:rPr>
                        <a:t>APOE4</a:t>
                      </a:r>
                      <a:r>
                        <a:rPr lang="zh-CN" altLang="en-US" sz="1400" dirty="0">
                          <a:solidFill>
                            <a:srgbClr val="FF0000"/>
                          </a:solidFill>
                        </a:rPr>
                        <a:t>变体）</a:t>
                      </a:r>
                      <a:endParaRPr 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b"/>
                </a:tc>
                <a:extLst>
                  <a:ext uri="{0D108BD9-81ED-4DB2-BD59-A6C34878D82A}">
                    <a16:rowId xmlns:a16="http://schemas.microsoft.com/office/drawing/2014/main" val="3431682699"/>
                  </a:ext>
                </a:extLst>
              </a:tr>
              <a:tr h="1827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NEDD9</a:t>
                      </a: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CDK5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Affect trafficking and proteolysis through kinase activity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dirty="0"/>
                        <a:t>通过激酶活性影响运输和蛋白水解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b"/>
                </a:tc>
                <a:extLst>
                  <a:ext uri="{0D108BD9-81ED-4DB2-BD59-A6C34878D82A}">
                    <a16:rowId xmlns:a16="http://schemas.microsoft.com/office/drawing/2014/main" val="24829269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90457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F0BB86-D973-7559-B9A1-EE5B6AE061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A39D0-EFF6-6838-B6A2-9F5CD8624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6366" y="1615426"/>
            <a:ext cx="4329793" cy="524782"/>
          </a:xfrm>
        </p:spPr>
        <p:txBody>
          <a:bodyPr>
            <a:normAutofit fontScale="90000"/>
          </a:bodyPr>
          <a:lstStyle/>
          <a:p>
            <a:pPr algn="ctr"/>
            <a:r>
              <a:rPr lang="zh-CN" altLang="en-US" sz="2400" dirty="0"/>
              <a:t>⚙️ </a:t>
            </a:r>
            <a:r>
              <a:rPr lang="en-US" altLang="zh-CN" sz="2400" dirty="0"/>
              <a:t>APP </a:t>
            </a:r>
            <a:r>
              <a:rPr lang="zh-CN" altLang="en-US" sz="2400" dirty="0"/>
              <a:t>分解代谢的调控机制</a:t>
            </a:r>
            <a:br>
              <a:rPr lang="en-US" altLang="zh-CN" sz="2400" dirty="0"/>
            </a:br>
            <a:r>
              <a:rPr lang="en-US" sz="2400" dirty="0"/>
              <a:t>Genes Involved in Regulation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F3A321-EC51-237E-98BD-980A68F6CEBF}"/>
              </a:ext>
            </a:extLst>
          </p:cNvPr>
          <p:cNvSpPr txBox="1"/>
          <p:nvPr/>
        </p:nvSpPr>
        <p:spPr>
          <a:xfrm>
            <a:off x="449375" y="487791"/>
            <a:ext cx="112932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🧬 01. GO:1902991 — Regulation of Amyloid Precursor Protein Catabolic Process</a:t>
            </a:r>
            <a:r>
              <a:rPr lang="zh-CN" altLang="en-US" dirty="0"/>
              <a:t>淀粉样蛋白前体分解代谢过程的调控</a:t>
            </a:r>
            <a:endParaRPr lang="en-U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F5EF82-E499-38EF-C285-AD7D20CC4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8637" y="2140208"/>
            <a:ext cx="4786907" cy="390699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EE4FF65-4056-C314-27EE-31BAE84388D3}"/>
              </a:ext>
            </a:extLst>
          </p:cNvPr>
          <p:cNvSpPr txBox="1"/>
          <p:nvPr/>
        </p:nvSpPr>
        <p:spPr>
          <a:xfrm>
            <a:off x="0" y="92920"/>
            <a:ext cx="1802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70C0"/>
                </a:solidFill>
              </a:rPr>
              <a:t>Hippocampus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B425607-D33E-6D99-BDA5-D73482D60F72}"/>
              </a:ext>
            </a:extLst>
          </p:cNvPr>
          <p:cNvGraphicFramePr>
            <a:graphicFrameLocks noGrp="1"/>
          </p:cNvGraphicFramePr>
          <p:nvPr/>
        </p:nvGraphicFramePr>
        <p:xfrm>
          <a:off x="449375" y="2238002"/>
          <a:ext cx="7031288" cy="3646968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100751">
                  <a:extLst>
                    <a:ext uri="{9D8B030D-6E8A-4147-A177-3AD203B41FA5}">
                      <a16:colId xmlns:a16="http://schemas.microsoft.com/office/drawing/2014/main" val="569374602"/>
                    </a:ext>
                  </a:extLst>
                </a:gridCol>
                <a:gridCol w="3553097">
                  <a:extLst>
                    <a:ext uri="{9D8B030D-6E8A-4147-A177-3AD203B41FA5}">
                      <a16:colId xmlns:a16="http://schemas.microsoft.com/office/drawing/2014/main" val="845329227"/>
                    </a:ext>
                  </a:extLst>
                </a:gridCol>
                <a:gridCol w="2377440">
                  <a:extLst>
                    <a:ext uri="{9D8B030D-6E8A-4147-A177-3AD203B41FA5}">
                      <a16:colId xmlns:a16="http://schemas.microsoft.com/office/drawing/2014/main" val="2511358254"/>
                    </a:ext>
                  </a:extLst>
                </a:gridCol>
              </a:tblGrid>
              <a:tr h="37345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Role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dirty="0"/>
                        <a:t>基因作用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b"/>
                </a:tc>
                <a:extLst>
                  <a:ext uri="{0D108BD9-81ED-4DB2-BD59-A6C34878D82A}">
                    <a16:rowId xmlns:a16="http://schemas.microsoft.com/office/drawing/2014/main" val="2495034957"/>
                  </a:ext>
                </a:extLst>
              </a:tr>
              <a:tr h="1827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BACE1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β-secretase initiating amyloidogenic APP cleavage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dirty="0"/>
                        <a:t>β-</a:t>
                      </a:r>
                      <a:r>
                        <a:rPr lang="zh-CN" altLang="en-US" sz="1400" dirty="0"/>
                        <a:t>分泌酶启动淀粉样变性</a:t>
                      </a:r>
                      <a:r>
                        <a:rPr lang="en-US" altLang="zh-CN" sz="1400" dirty="0"/>
                        <a:t>APP</a:t>
                      </a:r>
                      <a:r>
                        <a:rPr lang="zh-CN" altLang="en-US" sz="1400" dirty="0"/>
                        <a:t>裂解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b"/>
                </a:tc>
                <a:extLst>
                  <a:ext uri="{0D108BD9-81ED-4DB2-BD59-A6C34878D82A}">
                    <a16:rowId xmlns:a16="http://schemas.microsoft.com/office/drawing/2014/main" val="919968555"/>
                  </a:ext>
                </a:extLst>
              </a:tr>
              <a:tr h="1827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ADAM10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l-GR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α-</a:t>
                      </a:r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secretase promoting non-amyloidogenic cleavage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dirty="0"/>
                        <a:t>ADAM10 α-</a:t>
                      </a:r>
                      <a:r>
                        <a:rPr lang="zh-CN" altLang="en-US" sz="1400" dirty="0"/>
                        <a:t>分泌酶促进非淀粉样变性裂解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b"/>
                </a:tc>
                <a:extLst>
                  <a:ext uri="{0D108BD9-81ED-4DB2-BD59-A6C34878D82A}">
                    <a16:rowId xmlns:a16="http://schemas.microsoft.com/office/drawing/2014/main" val="4151858657"/>
                  </a:ext>
                </a:extLst>
              </a:tr>
              <a:tr h="1827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PSEN1/PSEN2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l-GR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γ-</a:t>
                      </a:r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secretase subunits determining A</a:t>
                      </a:r>
                      <a:r>
                        <a:rPr lang="el-GR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β </a:t>
                      </a:r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species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dirty="0"/>
                        <a:t>γ-</a:t>
                      </a:r>
                      <a:r>
                        <a:rPr lang="zh-CN" altLang="en-US" sz="1400" dirty="0"/>
                        <a:t>分泌酶亚基决定</a:t>
                      </a:r>
                      <a:r>
                        <a:rPr lang="en-US" altLang="zh-CN" sz="1400" dirty="0"/>
                        <a:t>Aβ</a:t>
                      </a:r>
                      <a:r>
                        <a:rPr lang="zh-CN" altLang="en-US" sz="1400" dirty="0"/>
                        <a:t>种类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b"/>
                </a:tc>
                <a:extLst>
                  <a:ext uri="{0D108BD9-81ED-4DB2-BD59-A6C34878D82A}">
                    <a16:rowId xmlns:a16="http://schemas.microsoft.com/office/drawing/2014/main" val="1365459324"/>
                  </a:ext>
                </a:extLst>
              </a:tr>
              <a:tr h="1827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SORL1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Guides APP to non-amyloidogenic compartments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dirty="0"/>
                        <a:t>引导</a:t>
                      </a:r>
                      <a:r>
                        <a:rPr lang="en-US" altLang="zh-CN" sz="1400" dirty="0"/>
                        <a:t>APP</a:t>
                      </a:r>
                      <a:r>
                        <a:rPr lang="zh-CN" altLang="en-US" sz="1400" dirty="0"/>
                        <a:t>进入非淀粉样变性区室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b"/>
                </a:tc>
                <a:extLst>
                  <a:ext uri="{0D108BD9-81ED-4DB2-BD59-A6C34878D82A}">
                    <a16:rowId xmlns:a16="http://schemas.microsoft.com/office/drawing/2014/main" val="3725463302"/>
                  </a:ext>
                </a:extLst>
              </a:tr>
              <a:tr h="1827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GSK3B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Regulates APP phosphorylation and trafficking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dirty="0"/>
                        <a:t>调节</a:t>
                      </a:r>
                      <a:r>
                        <a:rPr lang="en-US" altLang="zh-CN" sz="1400" dirty="0"/>
                        <a:t>APP</a:t>
                      </a:r>
                      <a:r>
                        <a:rPr lang="zh-CN" altLang="en-US" sz="1400" dirty="0"/>
                        <a:t>磷酸化和运输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b"/>
                </a:tc>
                <a:extLst>
                  <a:ext uri="{0D108BD9-81ED-4DB2-BD59-A6C34878D82A}">
                    <a16:rowId xmlns:a16="http://schemas.microsoft.com/office/drawing/2014/main" val="1668468587"/>
                  </a:ext>
                </a:extLst>
              </a:tr>
              <a:tr h="1827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TFEB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Enhances lysosomal degradation of APP/Aβ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dirty="0"/>
                        <a:t>增强</a:t>
                      </a:r>
                      <a:r>
                        <a:rPr lang="en-US" altLang="zh-CN" sz="1400" dirty="0"/>
                        <a:t>APP/Aβ</a:t>
                      </a:r>
                      <a:r>
                        <a:rPr lang="zh-CN" altLang="en-US" sz="1400" dirty="0"/>
                        <a:t>的溶酶体降解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b"/>
                </a:tc>
                <a:extLst>
                  <a:ext uri="{0D108BD9-81ED-4DB2-BD59-A6C34878D82A}">
                    <a16:rowId xmlns:a16="http://schemas.microsoft.com/office/drawing/2014/main" val="1880802965"/>
                  </a:ext>
                </a:extLst>
              </a:tr>
              <a:tr h="1827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APOE</a:t>
                      </a:r>
                      <a:endParaRPr lang="en-US" sz="1400" b="1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Modulates Aβ clearance (especially APOE4 variant)</a:t>
                      </a:r>
                      <a:endParaRPr 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dirty="0">
                          <a:solidFill>
                            <a:srgbClr val="FF0000"/>
                          </a:solidFill>
                        </a:rPr>
                        <a:t>调节</a:t>
                      </a:r>
                      <a:r>
                        <a:rPr lang="en-US" altLang="zh-CN" sz="1400" dirty="0">
                          <a:solidFill>
                            <a:srgbClr val="FF0000"/>
                          </a:solidFill>
                        </a:rPr>
                        <a:t>Aβ</a:t>
                      </a:r>
                      <a:r>
                        <a:rPr lang="zh-CN" altLang="en-US" sz="1400" dirty="0">
                          <a:solidFill>
                            <a:srgbClr val="FF0000"/>
                          </a:solidFill>
                        </a:rPr>
                        <a:t>清除（尤其是</a:t>
                      </a:r>
                      <a:r>
                        <a:rPr lang="en-US" altLang="zh-CN" sz="1400" dirty="0">
                          <a:solidFill>
                            <a:srgbClr val="FF0000"/>
                          </a:solidFill>
                        </a:rPr>
                        <a:t>APOE4</a:t>
                      </a:r>
                      <a:r>
                        <a:rPr lang="zh-CN" altLang="en-US" sz="1400" dirty="0">
                          <a:solidFill>
                            <a:srgbClr val="FF0000"/>
                          </a:solidFill>
                        </a:rPr>
                        <a:t>变体）</a:t>
                      </a:r>
                      <a:endParaRPr lang="en-US" sz="14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b"/>
                </a:tc>
                <a:extLst>
                  <a:ext uri="{0D108BD9-81ED-4DB2-BD59-A6C34878D82A}">
                    <a16:rowId xmlns:a16="http://schemas.microsoft.com/office/drawing/2014/main" val="3431682699"/>
                  </a:ext>
                </a:extLst>
              </a:tr>
              <a:tr h="1827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NEDD9</a:t>
                      </a: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CDK5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Affect trafficking and proteolysis through kinase activity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dirty="0"/>
                        <a:t>通过激酶活性影响运输和蛋白水解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39" marR="9139" marT="9139" marB="0" anchor="b"/>
                </a:tc>
                <a:extLst>
                  <a:ext uri="{0D108BD9-81ED-4DB2-BD59-A6C34878D82A}">
                    <a16:rowId xmlns:a16="http://schemas.microsoft.com/office/drawing/2014/main" val="24829269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00318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B6D8EF2-E7AD-4AAB-623B-100709D588E7}"/>
              </a:ext>
            </a:extLst>
          </p:cNvPr>
          <p:cNvSpPr txBox="1"/>
          <p:nvPr/>
        </p:nvSpPr>
        <p:spPr>
          <a:xfrm>
            <a:off x="449375" y="487791"/>
            <a:ext cx="112932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🧬 01. GO:1902991 — Regulation of Amyloid Precursor Protein Catabolic Process</a:t>
            </a:r>
            <a:r>
              <a:rPr lang="zh-CN" altLang="en-US" dirty="0"/>
              <a:t>淀粉样蛋白前体分解代谢过程的调控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0AED22-D9B2-A7A2-8A43-8BF6EDF0DA07}"/>
              </a:ext>
            </a:extLst>
          </p:cNvPr>
          <p:cNvSpPr txBox="1"/>
          <p:nvPr/>
        </p:nvSpPr>
        <p:spPr>
          <a:xfrm>
            <a:off x="0" y="92920"/>
            <a:ext cx="1802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70C0"/>
                </a:solidFill>
              </a:rPr>
              <a:t>Hippocampus</a:t>
            </a:r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A2149C4-6734-EF48-DA91-1C4480C261BD}"/>
              </a:ext>
            </a:extLst>
          </p:cNvPr>
          <p:cNvGraphicFramePr>
            <a:graphicFrameLocks noGrp="1"/>
          </p:cNvGraphicFramePr>
          <p:nvPr/>
        </p:nvGraphicFramePr>
        <p:xfrm>
          <a:off x="1408509" y="2490415"/>
          <a:ext cx="9374982" cy="24765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875582">
                  <a:extLst>
                    <a:ext uri="{9D8B030D-6E8A-4147-A177-3AD203B41FA5}">
                      <a16:colId xmlns:a16="http://schemas.microsoft.com/office/drawing/2014/main" val="538258495"/>
                    </a:ext>
                  </a:extLst>
                </a:gridCol>
                <a:gridCol w="3249700">
                  <a:extLst>
                    <a:ext uri="{9D8B030D-6E8A-4147-A177-3AD203B41FA5}">
                      <a16:colId xmlns:a16="http://schemas.microsoft.com/office/drawing/2014/main" val="3235571518"/>
                    </a:ext>
                  </a:extLst>
                </a:gridCol>
                <a:gridCol w="3249700">
                  <a:extLst>
                    <a:ext uri="{9D8B030D-6E8A-4147-A177-3AD203B41FA5}">
                      <a16:colId xmlns:a16="http://schemas.microsoft.com/office/drawing/2014/main" val="416993394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Disease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Role of This Pathway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该通路在疾病中的作用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740964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Alzheimer’s disease (AD)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Imbalance in APP catabolism leads to Aβ accumulation and plaque formation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阿尔茨海默病 </a:t>
                      </a:r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(AD) APP </a:t>
                      </a:r>
                      <a:r>
                        <a:rPr lang="zh-CN" alt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分解代谢失衡导致 </a:t>
                      </a:r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Aβ </a:t>
                      </a:r>
                      <a:r>
                        <a:rPr lang="zh-CN" alt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积聚和斑块形成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161164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Down syndrome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Trisomy 21 leads to APP overexpression and early-onset AD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唐氏综合征</a:t>
                      </a:r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</a:t>
                      </a:r>
                      <a:r>
                        <a:rPr lang="zh-CN" alt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三体</a:t>
                      </a:r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</a:t>
                      </a:r>
                      <a:r>
                        <a:rPr lang="zh-CN" alt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综合征导致 </a:t>
                      </a:r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APP </a:t>
                      </a:r>
                      <a:r>
                        <a:rPr lang="zh-CN" alt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过表达和早发性 </a:t>
                      </a:r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204031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NPSLE (Neuropsychiatric Lupus)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Inflammatory signaling and oxidative stress may dysregulate APP cleavage, mimicking AD-like pathology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神经精神性狼疮 </a:t>
                      </a:r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(NPSLE) </a:t>
                      </a:r>
                      <a:r>
                        <a:rPr lang="zh-CN" alt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炎症信号和氧化应激可能导致 </a:t>
                      </a:r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APP </a:t>
                      </a:r>
                      <a:r>
                        <a:rPr lang="zh-CN" alt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裂解失调，从而类似于 </a:t>
                      </a:r>
                      <a:r>
                        <a:rPr lang="en-US" altLang="zh-C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 </a:t>
                      </a:r>
                      <a:r>
                        <a:rPr lang="zh-CN" alt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样病理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l" fontAlgn="ctr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04758912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182F08DB-B49F-F13D-0596-A48841B6D907}"/>
              </a:ext>
            </a:extLst>
          </p:cNvPr>
          <p:cNvSpPr txBox="1"/>
          <p:nvPr/>
        </p:nvSpPr>
        <p:spPr>
          <a:xfrm>
            <a:off x="5588623" y="2003040"/>
            <a:ext cx="22968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🧠 与疾病的相关性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0000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9A72658-C593-932C-44F3-03DAEFA052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1599248"/>
              </p:ext>
            </p:extLst>
          </p:nvPr>
        </p:nvGraphicFramePr>
        <p:xfrm>
          <a:off x="977900" y="754274"/>
          <a:ext cx="10629900" cy="5126178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934743">
                  <a:extLst>
                    <a:ext uri="{9D8B030D-6E8A-4147-A177-3AD203B41FA5}">
                      <a16:colId xmlns:a16="http://schemas.microsoft.com/office/drawing/2014/main" val="1450006199"/>
                    </a:ext>
                  </a:extLst>
                </a:gridCol>
                <a:gridCol w="1135925">
                  <a:extLst>
                    <a:ext uri="{9D8B030D-6E8A-4147-A177-3AD203B41FA5}">
                      <a16:colId xmlns:a16="http://schemas.microsoft.com/office/drawing/2014/main" val="1790081636"/>
                    </a:ext>
                  </a:extLst>
                </a:gridCol>
                <a:gridCol w="1783782">
                  <a:extLst>
                    <a:ext uri="{9D8B030D-6E8A-4147-A177-3AD203B41FA5}">
                      <a16:colId xmlns:a16="http://schemas.microsoft.com/office/drawing/2014/main" val="3326198953"/>
                    </a:ext>
                  </a:extLst>
                </a:gridCol>
                <a:gridCol w="1412198">
                  <a:extLst>
                    <a:ext uri="{9D8B030D-6E8A-4147-A177-3AD203B41FA5}">
                      <a16:colId xmlns:a16="http://schemas.microsoft.com/office/drawing/2014/main" val="3948305704"/>
                    </a:ext>
                  </a:extLst>
                </a:gridCol>
                <a:gridCol w="1108958">
                  <a:extLst>
                    <a:ext uri="{9D8B030D-6E8A-4147-A177-3AD203B41FA5}">
                      <a16:colId xmlns:a16="http://schemas.microsoft.com/office/drawing/2014/main" val="2193272067"/>
                    </a:ext>
                  </a:extLst>
                </a:gridCol>
                <a:gridCol w="4254294">
                  <a:extLst>
                    <a:ext uri="{9D8B030D-6E8A-4147-A177-3AD203B41FA5}">
                      <a16:colId xmlns:a16="http://schemas.microsoft.com/office/drawing/2014/main" val="333694813"/>
                    </a:ext>
                  </a:extLst>
                </a:gridCol>
              </a:tblGrid>
              <a:tr h="282494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b="1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projectname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Project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b="1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case.diseasestate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b="1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case.tissue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Comparison</a:t>
                      </a:r>
                    </a:p>
                    <a:p>
                      <a:pPr algn="l" fontAlgn="b">
                        <a:buNone/>
                      </a:pPr>
                      <a:r>
                        <a:rPr lang="en-US" sz="12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category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Comparison contrast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2957404"/>
                  </a:ext>
                </a:extLst>
              </a:tr>
              <a:tr h="282494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GSE40156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MouseDisease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atherosclerosis</a:t>
                      </a:r>
                      <a:r>
                        <a:rPr lang="zh-CN" alt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动脉粥样硬化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aorta</a:t>
                      </a:r>
                      <a:r>
                        <a:rPr lang="zh-CN" alt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主动脉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Other Comparisons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AnimalStrain:Tissue:Age</a:t>
                      </a: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[weeks] =&gt; B6.129P2-</a:t>
                      </a:r>
                      <a:r>
                        <a:rPr lang="en-US" sz="120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Apoe</a:t>
                      </a: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tm1Unc/</a:t>
                      </a:r>
                      <a:r>
                        <a:rPr lang="en-US" sz="12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J:aorta</a:t>
                      </a: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-&gt; 32 vs 6</a:t>
                      </a:r>
                      <a:r>
                        <a:rPr lang="zh-CN" alt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动物品系</a:t>
                      </a:r>
                      <a:r>
                        <a:rPr lang="en-US" altLang="zh-C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lang="zh-CN" alt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组织</a:t>
                      </a:r>
                      <a:r>
                        <a:rPr lang="en-US" altLang="zh-C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lang="zh-CN" alt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年龄</a:t>
                      </a:r>
                      <a:r>
                        <a:rPr lang="en-US" altLang="zh-C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[</a:t>
                      </a:r>
                      <a:r>
                        <a:rPr lang="zh-CN" alt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周</a:t>
                      </a:r>
                      <a:r>
                        <a:rPr lang="en-US" altLang="zh-C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] =&gt; B6.129P2-Apoetm1Unc/J:</a:t>
                      </a:r>
                      <a:r>
                        <a:rPr lang="zh-CN" alt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主动脉 </a:t>
                      </a:r>
                      <a:r>
                        <a:rPr lang="en-US" altLang="zh-C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-&gt; 32 vs 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7512681"/>
                  </a:ext>
                </a:extLst>
              </a:tr>
              <a:tr h="419839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GSE163657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MouseDisease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atherosclerosis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aorta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Other Comparisons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SubjectTreatment:TreatTime</a:t>
                      </a: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[weeks]:Genotype =&gt; chow diet:22 -&gt; APOE-/- vs wild type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1528806"/>
                  </a:ext>
                </a:extLst>
              </a:tr>
              <a:tr h="419839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GSE40156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MouseDisease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atherosclerosis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aorta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Other Comparisons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Age[weeks]:Tissue:AnimalStrain =&gt; 32:aorta -&gt; B6.129P2-Apoetm1Unc/J vs C57BL/6J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01117"/>
                  </a:ext>
                </a:extLst>
              </a:tr>
              <a:tr h="282494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GSE163657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MouseDisease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atherosclerosis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aorta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Treatment1 vs. Treatment2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Genotype:SubjectTreatment:TreatTime[weeks] =&gt; APOE-/-:western diet -&gt; 22 vs 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8615230"/>
                  </a:ext>
                </a:extLst>
              </a:tr>
              <a:tr h="282494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GSE117588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HumanDisease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Alzheimer's disease (AD)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cerebral organoid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Tissue1 vs. Tissue2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it-IT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GeneticModification =&gt; CRISPR/Cas9 induced APOE E3:E3 vs none</a:t>
                      </a:r>
                      <a:endParaRPr lang="it-IT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9675217"/>
                  </a:ext>
                </a:extLst>
              </a:tr>
              <a:tr h="419839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GSE163657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MouseDisease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atherosclerosis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aorta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Other Comparisons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SubjectTreatment:TreatTime[weeks]:Genotype =&gt; western diet:22 -&gt; APOE-/- vs wild type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5359696"/>
                  </a:ext>
                </a:extLst>
              </a:tr>
              <a:tr h="419839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GSE163657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MouseDisease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atherosclerosis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aorta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Other Comparisons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SubjectTreatment:TreatTime[weeks]:Genotype =&gt; western diet:6 -&gt; APOE-/- vs wild type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0494446"/>
                  </a:ext>
                </a:extLst>
              </a:tr>
              <a:tr h="282494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GSE40156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MouseDisease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atherosclerosis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aorta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Other Comparisons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AnimalStrain:Tissue:Age[weeks] =&gt; B6.129P2-Apoetm1Unc/J:aorta -&gt; 78 vs 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6920688"/>
                  </a:ext>
                </a:extLst>
              </a:tr>
              <a:tr h="419839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GSE190186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MouseDisease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disease control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fetal brain</a:t>
                      </a:r>
                      <a:r>
                        <a:rPr lang="zh-CN" alt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胎儿大脑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CellType1 vs. CellType2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Genotype:CellType =&gt; APOE hAPOE4/hAPOE4 -&gt; microglial cell vs astrocyte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936965"/>
                  </a:ext>
                </a:extLst>
              </a:tr>
              <a:tr h="419839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GSE163657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MouseDisease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atherosclerosis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aorta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Treatment vs. Control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Genotype:TreatTime[weeks]:SubjectTreatment =&gt; APOE-/-:22 -&gt; western diet vs chow diet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3358752"/>
                  </a:ext>
                </a:extLst>
              </a:tr>
              <a:tr h="419839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GSE190186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MouseDisease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disease control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fetal brain</a:t>
                      </a:r>
                      <a:r>
                        <a:rPr lang="zh-CN" alt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胎儿大脑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CellType1 vs. CellType2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Genotype:CellType</a:t>
                      </a:r>
                      <a:r>
                        <a:rPr lang="en-US" sz="12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=&gt; APOE hAPOE3/hAPOE3 -&gt; microglial cell vs astrocyte</a:t>
                      </a:r>
                      <a:r>
                        <a:rPr lang="zh-CN" alt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基因型：细胞类型 </a:t>
                      </a:r>
                      <a:r>
                        <a:rPr lang="en-US" altLang="zh-C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=&gt; APOE hAPOE3/hAPOE3 -&gt; </a:t>
                      </a:r>
                      <a:r>
                        <a:rPr lang="zh-CN" alt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小胶质细胞 </a:t>
                      </a:r>
                      <a:r>
                        <a:rPr lang="en-US" altLang="zh-CN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vs </a:t>
                      </a:r>
                      <a:r>
                        <a:rPr lang="zh-CN" alt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星形胶质细胞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804" marR="7804" marT="78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574670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6BE3CAD-8B1C-5B4C-B99D-6A5C06D0964B}"/>
              </a:ext>
            </a:extLst>
          </p:cNvPr>
          <p:cNvSpPr txBox="1"/>
          <p:nvPr/>
        </p:nvSpPr>
        <p:spPr>
          <a:xfrm>
            <a:off x="3841750" y="285743"/>
            <a:ext cx="3035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APOE study in GEO datasets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164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C967B-B0A1-FA0C-6A26-579A8DC39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FE744-96D2-BE3B-FA99-D8DAFFB27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Glioblastoma | Cause of Glioblastoma | Molecular subtypes of glioblastoma |  Treatment">
            <a:extLst>
              <a:ext uri="{FF2B5EF4-FFF2-40B4-BE49-F238E27FC236}">
                <a16:creationId xmlns:a16="http://schemas.microsoft.com/office/drawing/2014/main" id="{6AB6E0F5-3BCA-6872-2925-EDC1E220A9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0276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9A3198-D0D5-F049-2C51-88088F3494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20D189-17E5-8E47-91F7-E3158CDD3683}"/>
              </a:ext>
            </a:extLst>
          </p:cNvPr>
          <p:cNvSpPr txBox="1"/>
          <p:nvPr/>
        </p:nvSpPr>
        <p:spPr>
          <a:xfrm>
            <a:off x="4884615" y="394677"/>
            <a:ext cx="25831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Glioblastoma</a:t>
            </a:r>
          </a:p>
        </p:txBody>
      </p:sp>
      <p:pic>
        <p:nvPicPr>
          <p:cNvPr id="2050" name="Picture 2" descr="Glioblastoma (GBM): What It Is, Symptoms &amp; Prognosis">
            <a:extLst>
              <a:ext uri="{FF2B5EF4-FFF2-40B4-BE49-F238E27FC236}">
                <a16:creationId xmlns:a16="http://schemas.microsoft.com/office/drawing/2014/main" id="{146EFCA5-5F77-7469-5576-3D128F8D0C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213"/>
          <a:stretch>
            <a:fillRect/>
          </a:stretch>
        </p:blipFill>
        <p:spPr bwMode="auto">
          <a:xfrm>
            <a:off x="-9172" y="1643761"/>
            <a:ext cx="4487387" cy="4788302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Brainsci 14 00687 g001">
            <a:extLst>
              <a:ext uri="{FF2B5EF4-FFF2-40B4-BE49-F238E27FC236}">
                <a16:creationId xmlns:a16="http://schemas.microsoft.com/office/drawing/2014/main" id="{51E98CF2-0CB7-DD2A-5E29-40A5C06D56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4903" y="1737546"/>
            <a:ext cx="7236328" cy="3999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965268-3773-60AB-7537-1338D5106E27}"/>
              </a:ext>
            </a:extLst>
          </p:cNvPr>
          <p:cNvSpPr txBox="1"/>
          <p:nvPr/>
        </p:nvSpPr>
        <p:spPr>
          <a:xfrm>
            <a:off x="5345725" y="1478149"/>
            <a:ext cx="62523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Figure 1.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Components of the tumor microenvironment (TME) in glioblastoma.</a:t>
            </a:r>
            <a:endParaRPr lang="en-US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70BE52-EFD4-1F0D-CEA2-10324106D109}"/>
              </a:ext>
            </a:extLst>
          </p:cNvPr>
          <p:cNvSpPr txBox="1"/>
          <p:nvPr/>
        </p:nvSpPr>
        <p:spPr>
          <a:xfrm>
            <a:off x="4564903" y="5901436"/>
            <a:ext cx="72937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Li, Xin, </a:t>
            </a:r>
            <a:r>
              <a:rPr lang="en-US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Wenting</a:t>
            </a: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Gou, and Xiaoqin Zhang. 2024. "Neuroinflammation in Glioblastoma: Progress and Perspectives" </a:t>
            </a:r>
            <a:r>
              <a:rPr lang="en-US" sz="12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Brain Sciences</a:t>
            </a: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14, no. 7: 687. https://doi.org/10.3390/brainsci14070687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8664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Updates in Glioblastoma Immunotherapy: An Overview of the Current Clinical  and Translational Scenario">
            <a:extLst>
              <a:ext uri="{FF2B5EF4-FFF2-40B4-BE49-F238E27FC236}">
                <a16:creationId xmlns:a16="http://schemas.microsoft.com/office/drawing/2014/main" id="{B7852F0E-DA33-4225-86ED-99AA0FADB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306" y="0"/>
            <a:ext cx="75866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7A0375-40BA-272E-9EFC-BBE77D0D19D0}"/>
              </a:ext>
            </a:extLst>
          </p:cNvPr>
          <p:cNvSpPr txBox="1"/>
          <p:nvPr/>
        </p:nvSpPr>
        <p:spPr>
          <a:xfrm>
            <a:off x="8213969" y="2813877"/>
            <a:ext cx="376701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Bianconi, Andrea, Giuseppe Palmieri, Gelsomina Aruta, Matteo Monticelli, Pietro Zeppa, Fulvio </a:t>
            </a:r>
            <a:r>
              <a:rPr lang="en-US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Tartara</a:t>
            </a: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Antonio </a:t>
            </a:r>
            <a:r>
              <a:rPr lang="en-US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Melcarne</a:t>
            </a: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Diego </a:t>
            </a:r>
            <a:r>
              <a:rPr lang="en-US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Garbossa</a:t>
            </a: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and Fabio </a:t>
            </a:r>
            <a:r>
              <a:rPr lang="en-US" sz="12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Cofano</a:t>
            </a: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2023. "Updates in Glioblastoma Immunotherapy: An Overview of the Current Clinical and Translational Scenario" </a:t>
            </a:r>
            <a:r>
              <a:rPr lang="en-US" sz="12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Biomedicines</a:t>
            </a: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11, no. 6: 1520. https://doi.org/10.3390/biomedicines11061520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250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DDC4A9-CE99-83E5-2F75-F0144B04F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0408"/>
            <a:ext cx="3743770" cy="4197416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ADA982C-8627-3D6D-0F88-11997F6E15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3029" y="1010408"/>
            <a:ext cx="3704873" cy="423346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71E74F9-9D52-F24E-5414-8D81461EE0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7160" y="1010408"/>
            <a:ext cx="4502613" cy="423346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58E839F-B0A5-6B03-0FB4-A5DD5F931583}"/>
              </a:ext>
            </a:extLst>
          </p:cNvPr>
          <p:cNvSpPr txBox="1"/>
          <p:nvPr/>
        </p:nvSpPr>
        <p:spPr>
          <a:xfrm>
            <a:off x="3377486" y="471799"/>
            <a:ext cx="5585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APOE in 2754 GBM patients, mutation rate observation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9117C90-0395-F99F-0C8F-234676DBCD0D}"/>
              </a:ext>
            </a:extLst>
          </p:cNvPr>
          <p:cNvGrpSpPr/>
          <p:nvPr/>
        </p:nvGrpSpPr>
        <p:grpSpPr>
          <a:xfrm>
            <a:off x="2682264" y="5735916"/>
            <a:ext cx="2123011" cy="908986"/>
            <a:chOff x="4563539" y="5583516"/>
            <a:chExt cx="2123011" cy="90898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BED4DB6-0E95-282B-08D4-5A77FB8FADE9}"/>
                </a:ext>
              </a:extLst>
            </p:cNvPr>
            <p:cNvSpPr txBox="1"/>
            <p:nvPr/>
          </p:nvSpPr>
          <p:spPr>
            <a:xfrm>
              <a:off x="4944165" y="6122125"/>
              <a:ext cx="1226298" cy="1692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100" b="1" dirty="0">
                  <a:solidFill>
                    <a:srgbClr val="FF0000"/>
                  </a:solidFill>
                </a:rPr>
                <a:t>Amplification: CVN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B0FBBFA-A31E-CA7B-F8F6-3AE1CE8CD96A}"/>
                </a:ext>
              </a:extLst>
            </p:cNvPr>
            <p:cNvSpPr txBox="1"/>
            <p:nvPr/>
          </p:nvSpPr>
          <p:spPr>
            <a:xfrm>
              <a:off x="4944165" y="5952848"/>
              <a:ext cx="889667" cy="1692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100" b="1" dirty="0" err="1">
                  <a:solidFill>
                    <a:srgbClr val="FF0000"/>
                  </a:solidFill>
                </a:rPr>
                <a:t>Mutation:SNP</a:t>
              </a:r>
              <a:endParaRPr lang="en-US" sz="1100" b="1" dirty="0">
                <a:solidFill>
                  <a:srgbClr val="FF0000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E1DA043-CC51-A4CC-81A0-5A90BD474BF9}"/>
                </a:ext>
              </a:extLst>
            </p:cNvPr>
            <p:cNvSpPr txBox="1"/>
            <p:nvPr/>
          </p:nvSpPr>
          <p:spPr>
            <a:xfrm>
              <a:off x="4944165" y="6323225"/>
              <a:ext cx="1226298" cy="1692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100" b="1" dirty="0">
                  <a:solidFill>
                    <a:srgbClr val="FF0000"/>
                  </a:solidFill>
                </a:rPr>
                <a:t>Structure variation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7E462E-A2F0-C6DF-5C4E-6E3B81B79209}"/>
                </a:ext>
              </a:extLst>
            </p:cNvPr>
            <p:cNvSpPr txBox="1"/>
            <p:nvPr/>
          </p:nvSpPr>
          <p:spPr>
            <a:xfrm>
              <a:off x="4563539" y="5583516"/>
              <a:ext cx="198755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Mutation includes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7711DCC-33DF-819F-B3D9-7CBECEA4E13E}"/>
                </a:ext>
              </a:extLst>
            </p:cNvPr>
            <p:cNvSpPr/>
            <p:nvPr/>
          </p:nvSpPr>
          <p:spPr>
            <a:xfrm>
              <a:off x="4563539" y="5583516"/>
              <a:ext cx="2123011" cy="908986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CCF88100-2D3B-9081-9ED7-57E5AF43443C}"/>
              </a:ext>
            </a:extLst>
          </p:cNvPr>
          <p:cNvSpPr txBox="1"/>
          <p:nvPr/>
        </p:nvSpPr>
        <p:spPr>
          <a:xfrm>
            <a:off x="5149850" y="101422"/>
            <a:ext cx="1720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Research study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B4F489-C170-02D6-2EF8-D6987BEA8036}"/>
              </a:ext>
            </a:extLst>
          </p:cNvPr>
          <p:cNvSpPr txBox="1"/>
          <p:nvPr/>
        </p:nvSpPr>
        <p:spPr>
          <a:xfrm>
            <a:off x="2610566" y="5239647"/>
            <a:ext cx="7327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Querying </a:t>
            </a:r>
            <a:r>
              <a:rPr lang="en-US" b="1" i="0" u="none" strike="noStrike" dirty="0">
                <a:solidFill>
                  <a:srgbClr val="3786C2"/>
                </a:solidFill>
                <a:effectLst/>
                <a:latin typeface="Helvetica Neue"/>
              </a:rPr>
              <a:t>2754</a:t>
            </a:r>
            <a:r>
              <a:rPr lang="en-US" b="0" i="0" u="none" strike="noStrike" dirty="0">
                <a:solidFill>
                  <a:srgbClr val="3786C2"/>
                </a:solidFill>
                <a:effectLst/>
                <a:latin typeface="Helvetica Neue"/>
              </a:rPr>
              <a:t> GBM samples / </a:t>
            </a:r>
            <a:r>
              <a:rPr lang="en-US" b="1" i="0" u="none" strike="noStrike" dirty="0">
                <a:solidFill>
                  <a:srgbClr val="3786C2"/>
                </a:solidFill>
                <a:effectLst/>
                <a:latin typeface="Helvetica Neue"/>
              </a:rPr>
              <a:t>2721</a:t>
            </a:r>
            <a:r>
              <a:rPr lang="en-US" b="0" i="0" u="none" strike="noStrike" dirty="0">
                <a:solidFill>
                  <a:srgbClr val="3786C2"/>
                </a:solidFill>
                <a:effectLst/>
                <a:latin typeface="Helvetica Neue"/>
              </a:rPr>
              <a:t> patients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 in 7 studies ,  APOE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478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C891BA1-A8A5-6C8C-9B1D-D7CA1F42393D}"/>
              </a:ext>
            </a:extLst>
          </p:cNvPr>
          <p:cNvSpPr txBox="1"/>
          <p:nvPr/>
        </p:nvSpPr>
        <p:spPr>
          <a:xfrm>
            <a:off x="3438184" y="196221"/>
            <a:ext cx="5585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APOE in 2754 GBM patients, mutation rate observation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2AA3AD2-61D5-6E3A-88BF-CE3E9BE1D50E}"/>
              </a:ext>
            </a:extLst>
          </p:cNvPr>
          <p:cNvGrpSpPr/>
          <p:nvPr/>
        </p:nvGrpSpPr>
        <p:grpSpPr>
          <a:xfrm>
            <a:off x="0" y="834167"/>
            <a:ext cx="12192000" cy="5066641"/>
            <a:chOff x="0" y="834167"/>
            <a:chExt cx="12192000" cy="506664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47C9517-95AB-16CA-0DA0-AD46D4F334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731892"/>
              <a:ext cx="12192000" cy="416891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159D89A-835D-DF47-32C5-8908D057F53A}"/>
                </a:ext>
              </a:extLst>
            </p:cNvPr>
            <p:cNvSpPr txBox="1"/>
            <p:nvPr/>
          </p:nvSpPr>
          <p:spPr>
            <a:xfrm>
              <a:off x="2914650" y="834167"/>
              <a:ext cx="73279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buNone/>
              </a:pPr>
              <a:r>
                <a:rPr lang="en-US" b="0" i="0" dirty="0">
                  <a:solidFill>
                    <a:srgbClr val="333333"/>
                  </a:solidFill>
                  <a:effectLst/>
                  <a:latin typeface="Helvetica Neue"/>
                </a:rPr>
                <a:t>Querying </a:t>
              </a:r>
              <a:r>
                <a:rPr lang="en-US" b="1" i="0" u="none" strike="noStrike" dirty="0">
                  <a:solidFill>
                    <a:srgbClr val="3786C2"/>
                  </a:solidFill>
                  <a:effectLst/>
                  <a:latin typeface="Helvetica Neue"/>
                </a:rPr>
                <a:t>2754</a:t>
              </a:r>
              <a:r>
                <a:rPr lang="en-US" b="0" i="0" u="none" strike="noStrike" dirty="0">
                  <a:solidFill>
                    <a:srgbClr val="3786C2"/>
                  </a:solidFill>
                  <a:effectLst/>
                  <a:latin typeface="Helvetica Neue"/>
                </a:rPr>
                <a:t> GBM samples / </a:t>
              </a:r>
              <a:r>
                <a:rPr lang="en-US" b="1" i="0" u="none" strike="noStrike" dirty="0">
                  <a:solidFill>
                    <a:srgbClr val="3786C2"/>
                  </a:solidFill>
                  <a:effectLst/>
                  <a:latin typeface="Helvetica Neue"/>
                </a:rPr>
                <a:t>2721</a:t>
              </a:r>
              <a:r>
                <a:rPr lang="en-US" b="0" i="0" u="none" strike="noStrike" dirty="0">
                  <a:solidFill>
                    <a:srgbClr val="3786C2"/>
                  </a:solidFill>
                  <a:effectLst/>
                  <a:latin typeface="Helvetica Neue"/>
                </a:rPr>
                <a:t> patients</a:t>
              </a:r>
              <a:r>
                <a:rPr lang="en-US" b="0" i="0" dirty="0">
                  <a:solidFill>
                    <a:srgbClr val="333333"/>
                  </a:solidFill>
                  <a:effectLst/>
                  <a:latin typeface="Helvetica Neue"/>
                </a:rPr>
                <a:t> in 7 studies ,  APOE </a:t>
              </a:r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99627CD-4447-E3A1-9492-A6BB013AAABF}"/>
                </a:ext>
              </a:extLst>
            </p:cNvPr>
            <p:cNvSpPr txBox="1"/>
            <p:nvPr/>
          </p:nvSpPr>
          <p:spPr>
            <a:xfrm>
              <a:off x="524565" y="2285274"/>
              <a:ext cx="288541" cy="1692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100" b="1" dirty="0">
                  <a:solidFill>
                    <a:srgbClr val="FF0000"/>
                  </a:solidFill>
                </a:rPr>
                <a:t>CVN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1743B4A-DC78-9F78-5D01-D267396A53B6}"/>
                </a:ext>
              </a:extLst>
            </p:cNvPr>
            <p:cNvSpPr txBox="1"/>
            <p:nvPr/>
          </p:nvSpPr>
          <p:spPr>
            <a:xfrm>
              <a:off x="524565" y="2549399"/>
              <a:ext cx="575479" cy="1692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100" b="1" dirty="0">
                  <a:solidFill>
                    <a:srgbClr val="FF0000"/>
                  </a:solidFill>
                </a:rPr>
                <a:t>Mutation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EE3CB88-2FB9-9666-1993-E5D6671CB87A}"/>
                </a:ext>
              </a:extLst>
            </p:cNvPr>
            <p:cNvSpPr txBox="1"/>
            <p:nvPr/>
          </p:nvSpPr>
          <p:spPr>
            <a:xfrm>
              <a:off x="681535" y="2807174"/>
              <a:ext cx="669635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100" b="1" dirty="0">
                  <a:solidFill>
                    <a:srgbClr val="FF0000"/>
                  </a:solidFill>
                </a:rPr>
                <a:t>structure variation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C1EACF8-D19B-E216-DC43-BAD7B408911A}"/>
                </a:ext>
              </a:extLst>
            </p:cNvPr>
            <p:cNvSpPr txBox="1"/>
            <p:nvPr/>
          </p:nvSpPr>
          <p:spPr>
            <a:xfrm>
              <a:off x="4876800" y="5285169"/>
              <a:ext cx="374373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APOE mutation rate in GBM is &lt;1%.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6214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9F1DBB-FA98-3F2A-7B03-D84D4F7678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12EB489-6FA7-38FE-04F5-048B58F28A73}"/>
              </a:ext>
            </a:extLst>
          </p:cNvPr>
          <p:cNvSpPr txBox="1"/>
          <p:nvPr/>
        </p:nvSpPr>
        <p:spPr>
          <a:xfrm>
            <a:off x="5552734" y="977271"/>
            <a:ext cx="1439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Conclusions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386B34-D5C9-DE33-DD5B-EF4C55EE7756}"/>
              </a:ext>
            </a:extLst>
          </p:cNvPr>
          <p:cNvSpPr txBox="1"/>
          <p:nvPr/>
        </p:nvSpPr>
        <p:spPr>
          <a:xfrm>
            <a:off x="3048000" y="3244334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APOE mutation is not variated in GBM  , hence isoform of APOE mutation is not value to observe further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APOE gene expression is significantly variated in GBM  </a:t>
            </a:r>
          </a:p>
        </p:txBody>
      </p:sp>
    </p:spTree>
    <p:extLst>
      <p:ext uri="{BB962C8B-B14F-4D97-AF65-F5344CB8AC3E}">
        <p14:creationId xmlns:p14="http://schemas.microsoft.com/office/powerpoint/2010/main" val="4195435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DC7544-7AFD-D863-D9F1-9A9121F17C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EDAE3-E7C2-CE86-FF16-980B46F9D2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98650" y="1731963"/>
            <a:ext cx="9144000" cy="2387600"/>
          </a:xfrm>
        </p:spPr>
        <p:txBody>
          <a:bodyPr/>
          <a:lstStyle/>
          <a:p>
            <a:r>
              <a:rPr lang="en-US" dirty="0"/>
              <a:t>APOE potential function</a:t>
            </a:r>
            <a:br>
              <a:rPr lang="en-US" dirty="0"/>
            </a:br>
            <a:r>
              <a:rPr lang="en-US" dirty="0"/>
              <a:t>in APP-PS1 mouse model</a:t>
            </a:r>
          </a:p>
        </p:txBody>
      </p:sp>
    </p:spTree>
    <p:extLst>
      <p:ext uri="{BB962C8B-B14F-4D97-AF65-F5344CB8AC3E}">
        <p14:creationId xmlns:p14="http://schemas.microsoft.com/office/powerpoint/2010/main" val="1910602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D8315A8-CD89-37F3-9370-F8C0B6638E18}"/>
              </a:ext>
            </a:extLst>
          </p:cNvPr>
          <p:cNvSpPr txBox="1"/>
          <p:nvPr/>
        </p:nvSpPr>
        <p:spPr>
          <a:xfrm>
            <a:off x="246970" y="112991"/>
            <a:ext cx="60946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70C0"/>
                </a:solidFill>
              </a:rPr>
              <a:t>Hippocampus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9DDD9D-3B74-392D-F0D0-D88BF267004D}"/>
              </a:ext>
            </a:extLst>
          </p:cNvPr>
          <p:cNvSpPr txBox="1"/>
          <p:nvPr/>
        </p:nvSpPr>
        <p:spPr>
          <a:xfrm>
            <a:off x="532720" y="6021071"/>
            <a:ext cx="96154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03.Result_X101SC24106039-Z01-J001_Mus_musculus\Result_X101SC24106039-Z01-J001_Mus_musculus\5.Enrichment\1.GO\</a:t>
            </a:r>
            <a:r>
              <a:rPr lang="en-US" dirty="0" err="1">
                <a:solidFill>
                  <a:srgbClr val="0070C0"/>
                </a:solidFill>
              </a:rPr>
              <a:t>H_MvsH_C</a:t>
            </a:r>
            <a:r>
              <a:rPr lang="en-US" dirty="0">
                <a:solidFill>
                  <a:srgbClr val="0070C0"/>
                </a:solidFill>
              </a:rPr>
              <a:t>\GSEA\H_M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FA3F7EE-01A4-9349-E754-F756EE9057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25"/>
          <a:stretch>
            <a:fillRect/>
          </a:stretch>
        </p:blipFill>
        <p:spPr>
          <a:xfrm>
            <a:off x="6341608" y="858382"/>
            <a:ext cx="4762500" cy="474208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7B9F59B-35A1-C0FD-D809-6EFBF9072D19}"/>
              </a:ext>
            </a:extLst>
          </p:cNvPr>
          <p:cNvSpPr txBox="1"/>
          <p:nvPr/>
        </p:nvSpPr>
        <p:spPr>
          <a:xfrm>
            <a:off x="532720" y="665759"/>
            <a:ext cx="559049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🧬 01. GO:1902991 — Regulation of Amyloid Precursor Protein Catabolic Process</a:t>
            </a:r>
            <a:r>
              <a:rPr lang="zh-CN" altLang="en-US" dirty="0"/>
              <a:t>淀粉样蛋白前体分解代谢过程的调控</a:t>
            </a:r>
            <a:endParaRPr lang="en-US" b="1" dirty="0"/>
          </a:p>
          <a:p>
            <a:pPr>
              <a:buNone/>
            </a:pPr>
            <a:endParaRPr lang="en-US" b="1" dirty="0"/>
          </a:p>
          <a:p>
            <a:r>
              <a:rPr lang="en-US" dirty="0"/>
              <a:t>The </a:t>
            </a:r>
            <a:r>
              <a:rPr lang="en-US" b="1" dirty="0"/>
              <a:t>regulation of amyloid precursor protein (APP) catabolic process</a:t>
            </a:r>
            <a:r>
              <a:rPr lang="en-US" dirty="0"/>
              <a:t> refers to </a:t>
            </a:r>
            <a:r>
              <a:rPr lang="en-US" b="1" dirty="0"/>
              <a:t>any biological process that modulates the frequency, rate, or extent of the breakdown (catabolism) of APP</a:t>
            </a:r>
            <a:r>
              <a:rPr lang="en-US" dirty="0"/>
              <a:t> — a transmembrane protein whose cleavage products play central roles in </a:t>
            </a:r>
            <a:r>
              <a:rPr lang="en-US" b="1" dirty="0"/>
              <a:t>neurodevelopment</a:t>
            </a:r>
            <a:r>
              <a:rPr lang="en-US" dirty="0"/>
              <a:t>, </a:t>
            </a:r>
            <a:r>
              <a:rPr lang="en-US" b="1" dirty="0"/>
              <a:t>synaptic function</a:t>
            </a:r>
            <a:r>
              <a:rPr lang="en-US" dirty="0"/>
              <a:t>, and </a:t>
            </a:r>
            <a:r>
              <a:rPr lang="en-US" b="1" dirty="0"/>
              <a:t>neurodegenerative diseases</a:t>
            </a:r>
            <a:r>
              <a:rPr lang="en-US" dirty="0"/>
              <a:t>, particularly </a:t>
            </a:r>
            <a:r>
              <a:rPr lang="en-US" b="1" dirty="0"/>
              <a:t>Alzheimer's disease (AD)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zh-CN" altLang="en-US" dirty="0"/>
              <a:t>基因本体论定义：淀粉样蛋白前体 </a:t>
            </a:r>
            <a:r>
              <a:rPr lang="en-US" altLang="zh-CN" dirty="0"/>
              <a:t>(APP) </a:t>
            </a:r>
            <a:r>
              <a:rPr lang="zh-CN" altLang="en-US" dirty="0"/>
              <a:t>分解代谢过程的调控是指任何调节 </a:t>
            </a:r>
            <a:r>
              <a:rPr lang="en-US" altLang="zh-CN" dirty="0"/>
              <a:t>APP </a:t>
            </a:r>
            <a:r>
              <a:rPr lang="zh-CN" altLang="en-US" dirty="0"/>
              <a:t>分解（分解代谢）频率、速率或程度的生物过程。</a:t>
            </a:r>
            <a:r>
              <a:rPr lang="en-US" altLang="zh-CN" dirty="0"/>
              <a:t>APP </a:t>
            </a:r>
            <a:r>
              <a:rPr lang="zh-CN" altLang="en-US" dirty="0"/>
              <a:t>是一种跨膜蛋白，其裂解产物在神经发育、突触功能和神经退行性疾病（尤其是阿尔茨海默病 </a:t>
            </a:r>
            <a:r>
              <a:rPr lang="en-US" altLang="zh-CN" dirty="0"/>
              <a:t>(AD)</a:t>
            </a:r>
            <a:r>
              <a:rPr lang="zh-CN" altLang="en-US" dirty="0"/>
              <a:t>）中发挥着核心作用。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2972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2020</Words>
  <Application>Microsoft Office PowerPoint</Application>
  <PresentationFormat>Widescreen</PresentationFormat>
  <Paragraphs>227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Helvetica Neue</vt:lpstr>
      <vt:lpstr>Aptos</vt:lpstr>
      <vt:lpstr>Aptos Display</vt:lpstr>
      <vt:lpstr>Arial</vt:lpstr>
      <vt:lpstr>Wingdings</vt:lpstr>
      <vt:lpstr>Office Theme</vt:lpstr>
      <vt:lpstr>APOE genomics’ observation in Glioblastoma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APOE potential function in APP-PS1 mouse model</vt:lpstr>
      <vt:lpstr>PowerPoint Presentation</vt:lpstr>
      <vt:lpstr>PowerPoint Presentation</vt:lpstr>
      <vt:lpstr>⚙️ APP 分解代谢的调控机制</vt:lpstr>
      <vt:lpstr>⚙️ APP 分解代谢的调控机制 Genes Involved in Regulation</vt:lpstr>
      <vt:lpstr>⚙️ APP 分解代谢的调控机制 Genes Involved in Regulation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Lijun</dc:creator>
  <cp:lastModifiedBy>Lijun</cp:lastModifiedBy>
  <cp:revision>2</cp:revision>
  <dcterms:created xsi:type="dcterms:W3CDTF">2025-08-12T14:15:18Z</dcterms:created>
  <dcterms:modified xsi:type="dcterms:W3CDTF">2025-08-12T14:54:24Z</dcterms:modified>
</cp:coreProperties>
</file>

<file path=docProps/thumbnail.jpeg>
</file>